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Caveat"/>
      <p:regular r:id="rId47"/>
      <p:bold r:id="rId48"/>
    </p:embeddedFont>
    <p:embeddedFont>
      <p:font typeface="Amatic SC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veat-bold.fntdata"/><Relationship Id="rId47" Type="http://schemas.openxmlformats.org/officeDocument/2006/relationships/font" Target="fonts/Caveat-regular.fntdata"/><Relationship Id="rId49" Type="http://schemas.openxmlformats.org/officeDocument/2006/relationships/font" Target="fonts/AmaticS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rose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laurie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arnaud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ludivine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 hadi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houssem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houssem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 hadi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rose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laurie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arnaud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laurie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ludivine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 hadi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rose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 hadi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ludivine/arnaud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arnaud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adel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ludivine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laurie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laurie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M2GNaef8-1fxyjO3KCJxMuVlc_uLMgji/view" TargetMode="External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file/d/1fj-BK8ujb5dHiUDsxT3D98HeFOixJcMH/view" TargetMode="External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vZyofpIg3VwR3xTF2-_BXTanRJlXVv6h/view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1q_0Q4uSeeW_ULVHfq_hDaM80tQ8-9anK/view" TargetMode="External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1EjplTsbUgd1CRdmxu1pVZCoZhyIdOIJZ/view" TargetMode="External"/><Relationship Id="rId4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hyperlink" Target="http://localhost:8080/examples/vibesObj.html" TargetMode="External"/><Relationship Id="rId6" Type="http://schemas.openxmlformats.org/officeDocument/2006/relationships/hyperlink" Target="http://localhost:8080/examples/vibesObj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hyperlink" Target="https://itownsresearch.github.io/2018_TSI_vibes/examples/vibesObj.html" TargetMode="External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hyperlink" Target="https://github.com/itownsResearch/2018_TSI_vibes" TargetMode="External"/><Relationship Id="rId8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485825" y="827425"/>
            <a:ext cx="6183900" cy="19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i="1" lang="fr" sz="48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Visualization in iTowns of Buildings Elegantly Stylized</a:t>
            </a:r>
            <a:endParaRPr i="1" sz="48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50" y="2636300"/>
            <a:ext cx="1905000" cy="19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Shape 65"/>
          <p:cNvGrpSpPr/>
          <p:nvPr/>
        </p:nvGrpSpPr>
        <p:grpSpPr>
          <a:xfrm>
            <a:off x="3696900" y="3111000"/>
            <a:ext cx="3870450" cy="1312975"/>
            <a:chOff x="3444200" y="2736625"/>
            <a:chExt cx="3870450" cy="1312975"/>
          </a:xfrm>
        </p:grpSpPr>
        <p:sp>
          <p:nvSpPr>
            <p:cNvPr id="66" name="Shape 66"/>
            <p:cNvSpPr txBox="1"/>
            <p:nvPr/>
          </p:nvSpPr>
          <p:spPr>
            <a:xfrm>
              <a:off x="3444200" y="2736625"/>
              <a:ext cx="2012400" cy="13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24292E"/>
                  </a:solidFill>
                </a:rPr>
                <a:t>Authors</a:t>
              </a:r>
              <a:endParaRPr b="1" sz="1100">
                <a:solidFill>
                  <a:srgbClr val="24292E"/>
                </a:solidFill>
              </a:endParaRPr>
            </a:p>
            <a:p>
              <a:pPr indent="-304800" lvl="0" marL="457200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Houssem Adouni</a:t>
              </a:r>
              <a:endParaRPr sz="1200">
                <a:solidFill>
                  <a:srgbClr val="24292E"/>
                </a:solidFill>
              </a:endParaRPr>
            </a:p>
            <a:p>
              <a:pPr indent="-3048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El-Hadi Bouchaour</a:t>
              </a:r>
              <a:endParaRPr sz="1200">
                <a:solidFill>
                  <a:srgbClr val="24292E"/>
                </a:solidFill>
              </a:endParaRPr>
            </a:p>
            <a:p>
              <a:pPr indent="-3048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Arnaud Grégoire</a:t>
              </a:r>
              <a:endParaRPr sz="1200">
                <a:solidFill>
                  <a:srgbClr val="24292E"/>
                </a:solidFill>
              </a:endParaRPr>
            </a:p>
            <a:p>
              <a:pPr indent="-3048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Rose Mathelier</a:t>
              </a:r>
              <a:endParaRPr/>
            </a:p>
          </p:txBody>
        </p:sp>
        <p:sp>
          <p:nvSpPr>
            <p:cNvPr id="67" name="Shape 67"/>
            <p:cNvSpPr txBox="1"/>
            <p:nvPr/>
          </p:nvSpPr>
          <p:spPr>
            <a:xfrm>
              <a:off x="5409650" y="2826500"/>
              <a:ext cx="1905000" cy="12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Laurie Nino</a:t>
              </a:r>
              <a:endParaRPr sz="1200">
                <a:solidFill>
                  <a:srgbClr val="24292E"/>
                </a:solidFill>
              </a:endParaRPr>
            </a:p>
            <a:p>
              <a:pPr indent="-3048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Adel Ouhabi</a:t>
              </a:r>
              <a:endParaRPr sz="1200">
                <a:solidFill>
                  <a:srgbClr val="24292E"/>
                </a:solidFill>
              </a:endParaRPr>
            </a:p>
            <a:p>
              <a:pPr indent="-3048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292E"/>
                </a:buClr>
                <a:buSzPts val="1200"/>
                <a:buChar char="●"/>
              </a:pPr>
              <a:r>
                <a:rPr lang="fr" sz="1200">
                  <a:solidFill>
                    <a:srgbClr val="24292E"/>
                  </a:solidFill>
                </a:rPr>
                <a:t>Ludivine Schlegel</a:t>
              </a:r>
              <a:endParaRPr/>
            </a:p>
          </p:txBody>
        </p:sp>
      </p:grpSp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200" y="-20050"/>
            <a:ext cx="1010800" cy="4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00" y="-20050"/>
            <a:ext cx="776200" cy="1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kind of representation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buildings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Photo-realistic (Contexte)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Abstract (Focus)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3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Discret  -  Typical  -  Sketchy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993002" y="514750"/>
            <a:ext cx="661500" cy="355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aveat"/>
                <a:ea typeface="Caveat"/>
                <a:cs typeface="Caveat"/>
                <a:sym typeface="Caveat"/>
              </a:rPr>
              <a:t>Focus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96" name="Shape 196"/>
          <p:cNvGrpSpPr/>
          <p:nvPr/>
        </p:nvGrpSpPr>
        <p:grpSpPr>
          <a:xfrm>
            <a:off x="4184878" y="1048261"/>
            <a:ext cx="4791958" cy="3419582"/>
            <a:chOff x="3912690" y="1048225"/>
            <a:chExt cx="4987986" cy="3450638"/>
          </a:xfrm>
        </p:grpSpPr>
        <p:pic>
          <p:nvPicPr>
            <p:cNvPr id="197" name="Shape 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2690" y="1048225"/>
              <a:ext cx="4987986" cy="3450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>
              <a:off x="4012327" y="4028158"/>
              <a:ext cx="1020600" cy="355800"/>
            </a:xfrm>
            <a:prstGeom prst="rect">
              <a:avLst/>
            </a:prstGeom>
            <a:noFill/>
            <a:ln cap="flat" cmpd="sng" w="28575">
              <a:solidFill>
                <a:srgbClr val="E6B8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E6B8AF"/>
                  </a:solidFill>
                  <a:latin typeface="Caveat"/>
                  <a:ea typeface="Caveat"/>
                  <a:cs typeface="Caveat"/>
                  <a:sym typeface="Caveat"/>
                </a:rPr>
                <a:t>Contexte</a:t>
              </a:r>
              <a:endParaRPr b="1" sz="1800">
                <a:solidFill>
                  <a:srgbClr val="E6B8A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199" name="Shape 199"/>
          <p:cNvSpPr txBox="1"/>
          <p:nvPr/>
        </p:nvSpPr>
        <p:spPr>
          <a:xfrm>
            <a:off x="5091450" y="1534925"/>
            <a:ext cx="2405400" cy="23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Shape 200"/>
          <p:cNvCxnSpPr>
            <a:stCxn id="195" idx="2"/>
            <a:endCxn id="199" idx="0"/>
          </p:cNvCxnSpPr>
          <p:nvPr/>
        </p:nvCxnSpPr>
        <p:spPr>
          <a:xfrm flipH="1">
            <a:off x="6294052" y="870550"/>
            <a:ext cx="29700" cy="664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1" name="Shape 201"/>
          <p:cNvGrpSpPr/>
          <p:nvPr/>
        </p:nvGrpSpPr>
        <p:grpSpPr>
          <a:xfrm>
            <a:off x="232975" y="3264138"/>
            <a:ext cx="3613149" cy="1296238"/>
            <a:chOff x="232975" y="3568938"/>
            <a:chExt cx="3613149" cy="1296238"/>
          </a:xfrm>
        </p:grpSpPr>
        <p:pic>
          <p:nvPicPr>
            <p:cNvPr id="202" name="Shape 202"/>
            <p:cNvPicPr preferRelativeResize="0"/>
            <p:nvPr/>
          </p:nvPicPr>
          <p:blipFill rotWithShape="1">
            <a:blip r:embed="rId4">
              <a:alphaModFix/>
            </a:blip>
            <a:srcRect b="37767" l="15282" r="40318" t="22244"/>
            <a:stretch/>
          </p:blipFill>
          <p:spPr>
            <a:xfrm>
              <a:off x="232975" y="3580600"/>
              <a:ext cx="1112202" cy="801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Shape 203"/>
            <p:cNvPicPr preferRelativeResize="0"/>
            <p:nvPr/>
          </p:nvPicPr>
          <p:blipFill rotWithShape="1">
            <a:blip r:embed="rId5">
              <a:alphaModFix/>
            </a:blip>
            <a:srcRect b="36907" l="15826" r="40358" t="22332"/>
            <a:stretch/>
          </p:blipFill>
          <p:spPr>
            <a:xfrm>
              <a:off x="1483450" y="4037491"/>
              <a:ext cx="1112198" cy="827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Shape 204"/>
            <p:cNvPicPr preferRelativeResize="0"/>
            <p:nvPr/>
          </p:nvPicPr>
          <p:blipFill rotWithShape="1">
            <a:blip r:embed="rId6">
              <a:alphaModFix/>
            </a:blip>
            <a:srcRect b="36492" l="15697" r="39820" t="22276"/>
            <a:stretch/>
          </p:blipFill>
          <p:spPr>
            <a:xfrm>
              <a:off x="2733913" y="3568938"/>
              <a:ext cx="1112211" cy="824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Shape 20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Definition of a style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265500" y="1209075"/>
            <a:ext cx="39273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800">
                <a:latin typeface="Amatic SC"/>
                <a:ea typeface="Amatic SC"/>
                <a:cs typeface="Amatic SC"/>
                <a:sym typeface="Amatic SC"/>
              </a:rPr>
              <a:t>Process &amp; Architecture</a:t>
            </a:r>
            <a:endParaRPr b="1" i="1" sz="48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11" name="Shape 211"/>
          <p:cNvGrpSpPr/>
          <p:nvPr/>
        </p:nvGrpSpPr>
        <p:grpSpPr>
          <a:xfrm>
            <a:off x="4576568" y="38"/>
            <a:ext cx="4570260" cy="4445667"/>
            <a:chOff x="4689025" y="842325"/>
            <a:chExt cx="4332000" cy="3163500"/>
          </a:xfrm>
        </p:grpSpPr>
        <p:sp>
          <p:nvSpPr>
            <p:cNvPr id="212" name="Shape 212"/>
            <p:cNvSpPr/>
            <p:nvPr/>
          </p:nvSpPr>
          <p:spPr>
            <a:xfrm>
              <a:off x="4689025" y="842325"/>
              <a:ext cx="4332000" cy="3163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" name="Shape 2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33200" y="990600"/>
              <a:ext cx="4258403" cy="2917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Shape 214"/>
          <p:cNvSpPr/>
          <p:nvPr/>
        </p:nvSpPr>
        <p:spPr>
          <a:xfrm>
            <a:off x="4575350" y="4557950"/>
            <a:ext cx="1272900" cy="585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PROCESS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5565875" y="4557875"/>
            <a:ext cx="14364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STYLE FORMAT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6727600" y="4557875"/>
            <a:ext cx="14364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ARCHITECTURE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3D stylization process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Shape 223"/>
          <p:cNvGrpSpPr/>
          <p:nvPr/>
        </p:nvGrpSpPr>
        <p:grpSpPr>
          <a:xfrm>
            <a:off x="123000" y="804876"/>
            <a:ext cx="8883250" cy="4309782"/>
            <a:chOff x="46800" y="580825"/>
            <a:chExt cx="8883250" cy="4503900"/>
          </a:xfrm>
        </p:grpSpPr>
        <p:sp>
          <p:nvSpPr>
            <p:cNvPr id="224" name="Shape 224"/>
            <p:cNvSpPr/>
            <p:nvPr/>
          </p:nvSpPr>
          <p:spPr>
            <a:xfrm>
              <a:off x="676600" y="3928250"/>
              <a:ext cx="683100" cy="505500"/>
            </a:xfrm>
            <a:prstGeom prst="horizontalScroll">
              <a:avLst>
                <a:gd fmla="val 12500" name="adj"/>
              </a:avLst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User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46800" y="4467025"/>
              <a:ext cx="1422600" cy="617700"/>
            </a:xfrm>
            <a:prstGeom prst="wedgeEllipseCallout">
              <a:avLst>
                <a:gd fmla="val 26223" name="adj1"/>
                <a:gd fmla="val -60017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Instantiate iTowns and load 3D object</a:t>
              </a:r>
              <a:endParaRPr sz="90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58150" y="2861450"/>
              <a:ext cx="756900" cy="505500"/>
            </a:xfrm>
            <a:prstGeom prst="horizontalScroll">
              <a:avLst>
                <a:gd fmla="val 12500" name="adj"/>
              </a:avLst>
            </a:prstGeom>
            <a:solidFill>
              <a:srgbClr val="F4CCCC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Data loader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62925" y="2135326"/>
              <a:ext cx="1422600" cy="617700"/>
            </a:xfrm>
            <a:prstGeom prst="wedgeEllipseCallout">
              <a:avLst>
                <a:gd fmla="val 23888" name="adj1"/>
                <a:gd fmla="val 72031" name="adj2"/>
              </a:avLst>
            </a:prstGeom>
            <a:solidFill>
              <a:srgbClr val="FFFFF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Convert 3D object to mesh and display it</a:t>
              </a:r>
              <a:endParaRPr sz="90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2505400" y="1947050"/>
              <a:ext cx="683100" cy="505500"/>
            </a:xfrm>
            <a:prstGeom prst="horizontalScroll">
              <a:avLst>
                <a:gd fmla="val 12500" name="adj"/>
              </a:avLst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User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2505400" y="3547250"/>
              <a:ext cx="683100" cy="505500"/>
            </a:xfrm>
            <a:prstGeom prst="horizontalScroll">
              <a:avLst>
                <a:gd fmla="val 12500" name="adj"/>
              </a:avLst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User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43775" y="4086025"/>
              <a:ext cx="1225800" cy="577200"/>
            </a:xfrm>
            <a:prstGeom prst="wedgeEllipseCallout">
              <a:avLst>
                <a:gd fmla="val 35583" name="adj1"/>
                <a:gd fmla="val -60608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Don’t load existing style</a:t>
              </a:r>
              <a:endParaRPr sz="90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1661725" y="1315750"/>
              <a:ext cx="1422600" cy="617700"/>
            </a:xfrm>
            <a:prstGeom prst="wedgeEllipseCallout">
              <a:avLst>
                <a:gd fmla="val 29244" name="adj1"/>
                <a:gd fmla="val 582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Stylize 3D object loading existing style</a:t>
              </a:r>
              <a:endParaRPr sz="90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4181800" y="1947050"/>
              <a:ext cx="881400" cy="505500"/>
            </a:xfrm>
            <a:prstGeom prst="horizontalScroll">
              <a:avLst>
                <a:gd fmla="val 12500" name="adj"/>
              </a:avLst>
            </a:prstGeom>
            <a:solidFill>
              <a:schemeClr val="lt2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Symbolizer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4181800" y="3547250"/>
              <a:ext cx="881400" cy="505500"/>
            </a:xfrm>
            <a:prstGeom prst="horizontalScroll">
              <a:avLst>
                <a:gd fmla="val 12500" name="adj"/>
              </a:avLst>
            </a:prstGeom>
            <a:solidFill>
              <a:schemeClr val="lt2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Symbolizer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122850" y="1278300"/>
              <a:ext cx="1422600" cy="617700"/>
            </a:xfrm>
            <a:prstGeom prst="wedgeEllipseCallout">
              <a:avLst>
                <a:gd fmla="val -22137" name="adj1"/>
                <a:gd fmla="val 64485" name="adj2"/>
              </a:avLst>
            </a:prstGeom>
            <a:solidFill>
              <a:srgbClr val="FFFFFF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Read .vibes file and apply style</a:t>
              </a:r>
              <a:endParaRPr sz="900"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22850" y="4086025"/>
              <a:ext cx="1225800" cy="577200"/>
            </a:xfrm>
            <a:prstGeom prst="wedgeEllipseCallout">
              <a:avLst>
                <a:gd fmla="val -19848" name="adj1"/>
                <a:gd fmla="val -62283" name="adj2"/>
              </a:avLst>
            </a:prstGeom>
            <a:solidFill>
              <a:srgbClr val="FFFFFF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Apply default style</a:t>
              </a:r>
              <a:endParaRPr sz="900"/>
            </a:p>
          </p:txBody>
        </p:sp>
        <p:sp>
          <p:nvSpPr>
            <p:cNvPr id="236" name="Shape 236"/>
            <p:cNvSpPr/>
            <p:nvPr/>
          </p:nvSpPr>
          <p:spPr>
            <a:xfrm>
              <a:off x="5934400" y="2861450"/>
              <a:ext cx="881400" cy="505500"/>
            </a:xfrm>
            <a:prstGeom prst="horizontalScroll">
              <a:avLst>
                <a:gd fmla="val 12500" name="adj"/>
              </a:avLst>
            </a:prstGeom>
            <a:solidFill>
              <a:schemeClr val="lt2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Symbolizer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5951650" y="2304900"/>
              <a:ext cx="1225800" cy="505500"/>
            </a:xfrm>
            <a:prstGeom prst="wedgeEllipseCallout">
              <a:avLst>
                <a:gd fmla="val -22137" name="adj1"/>
                <a:gd fmla="val 64485" name="adj2"/>
              </a:avLst>
            </a:prstGeom>
            <a:solidFill>
              <a:srgbClr val="FFFFFF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Create menu</a:t>
              </a:r>
              <a:endParaRPr sz="90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7687000" y="2861450"/>
              <a:ext cx="683100" cy="505500"/>
            </a:xfrm>
            <a:prstGeom prst="horizontalScroll">
              <a:avLst>
                <a:gd fmla="val 12500" name="adj"/>
              </a:avLst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User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7704250" y="3452400"/>
              <a:ext cx="1225800" cy="577200"/>
            </a:xfrm>
            <a:prstGeom prst="wedgeEllipseCallout">
              <a:avLst>
                <a:gd fmla="val -24168" name="adj1"/>
                <a:gd fmla="val -67633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Change and save new style</a:t>
              </a:r>
              <a:endParaRPr sz="90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7587850" y="1185050"/>
              <a:ext cx="881400" cy="505500"/>
            </a:xfrm>
            <a:prstGeom prst="horizontalScroll">
              <a:avLst>
                <a:gd fmla="val 12500" name="adj"/>
              </a:avLst>
            </a:prstGeom>
            <a:solidFill>
              <a:schemeClr val="lt2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latin typeface="Caveat"/>
                  <a:ea typeface="Caveat"/>
                  <a:cs typeface="Caveat"/>
                  <a:sym typeface="Caveat"/>
                </a:rPr>
                <a:t>Symbolizer</a:t>
              </a:r>
              <a:endParaRPr sz="12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947375" y="580825"/>
              <a:ext cx="1422600" cy="577200"/>
            </a:xfrm>
            <a:prstGeom prst="wedgeEllipseCallout">
              <a:avLst>
                <a:gd fmla="val 33613" name="adj1"/>
                <a:gd fmla="val 59005" name="adj2"/>
              </a:avLst>
            </a:prstGeom>
            <a:solidFill>
              <a:srgbClr val="FFFFFF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Write and save .vibes file</a:t>
              </a:r>
              <a:endParaRPr sz="900"/>
            </a:p>
          </p:txBody>
        </p:sp>
        <p:cxnSp>
          <p:nvCxnSpPr>
            <p:cNvPr id="242" name="Shape 242"/>
            <p:cNvCxnSpPr>
              <a:stCxn id="224" idx="0"/>
              <a:endCxn id="226" idx="2"/>
            </p:cNvCxnSpPr>
            <p:nvPr/>
          </p:nvCxnSpPr>
          <p:spPr>
            <a:xfrm flipH="1" rot="10800000">
              <a:off x="1018150" y="3303837"/>
              <a:ext cx="18600" cy="68760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3" name="Shape 243"/>
            <p:cNvCxnSpPr>
              <a:stCxn id="226" idx="3"/>
              <a:endCxn id="228" idx="1"/>
            </p:cNvCxnSpPr>
            <p:nvPr/>
          </p:nvCxnSpPr>
          <p:spPr>
            <a:xfrm flipH="1" rot="10800000">
              <a:off x="1415050" y="2199800"/>
              <a:ext cx="1090500" cy="91440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" name="Shape 244"/>
            <p:cNvCxnSpPr>
              <a:stCxn id="226" idx="3"/>
              <a:endCxn id="229" idx="1"/>
            </p:cNvCxnSpPr>
            <p:nvPr/>
          </p:nvCxnSpPr>
          <p:spPr>
            <a:xfrm>
              <a:off x="1415050" y="3114200"/>
              <a:ext cx="1090500" cy="68580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5" name="Shape 245"/>
            <p:cNvCxnSpPr>
              <a:stCxn id="228" idx="3"/>
              <a:endCxn id="232" idx="1"/>
            </p:cNvCxnSpPr>
            <p:nvPr/>
          </p:nvCxnSpPr>
          <p:spPr>
            <a:xfrm>
              <a:off x="3188500" y="2199800"/>
              <a:ext cx="993300" cy="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" name="Shape 246"/>
            <p:cNvCxnSpPr>
              <a:stCxn id="229" idx="3"/>
              <a:endCxn id="233" idx="1"/>
            </p:cNvCxnSpPr>
            <p:nvPr/>
          </p:nvCxnSpPr>
          <p:spPr>
            <a:xfrm>
              <a:off x="3188500" y="3800000"/>
              <a:ext cx="993300" cy="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Shape 247"/>
            <p:cNvCxnSpPr>
              <a:stCxn id="233" idx="3"/>
              <a:endCxn id="236" idx="1"/>
            </p:cNvCxnSpPr>
            <p:nvPr/>
          </p:nvCxnSpPr>
          <p:spPr>
            <a:xfrm flipH="1" rot="10800000">
              <a:off x="5063200" y="3114200"/>
              <a:ext cx="871200" cy="68580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Shape 248"/>
            <p:cNvCxnSpPr>
              <a:stCxn id="232" idx="3"/>
              <a:endCxn id="236" idx="1"/>
            </p:cNvCxnSpPr>
            <p:nvPr/>
          </p:nvCxnSpPr>
          <p:spPr>
            <a:xfrm>
              <a:off x="5063200" y="2199800"/>
              <a:ext cx="871200" cy="91440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" name="Shape 249"/>
            <p:cNvCxnSpPr>
              <a:stCxn id="236" idx="3"/>
              <a:endCxn id="238" idx="1"/>
            </p:cNvCxnSpPr>
            <p:nvPr/>
          </p:nvCxnSpPr>
          <p:spPr>
            <a:xfrm>
              <a:off x="6815800" y="3114200"/>
              <a:ext cx="871200" cy="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" name="Shape 250"/>
            <p:cNvCxnSpPr>
              <a:stCxn id="238" idx="0"/>
              <a:endCxn id="240" idx="2"/>
            </p:cNvCxnSpPr>
            <p:nvPr/>
          </p:nvCxnSpPr>
          <p:spPr>
            <a:xfrm rot="10800000">
              <a:off x="8028550" y="1627438"/>
              <a:ext cx="0" cy="1297200"/>
            </a:xfrm>
            <a:prstGeom prst="straightConnector1">
              <a:avLst/>
            </a:prstGeom>
            <a:noFill/>
            <a:ln cap="flat" cmpd="sng" w="9525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461550" y="1424050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file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.VIBES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Style format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926575" y="1815600"/>
            <a:ext cx="3088500" cy="33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{  </a:t>
            </a:r>
            <a:br>
              <a:rPr lang="fr" sz="1000"/>
            </a:br>
            <a:r>
              <a:rPr lang="fr" sz="1000"/>
              <a:t>   "edges": {  </a:t>
            </a:r>
            <a:br>
              <a:rPr lang="fr" sz="1000"/>
            </a:br>
            <a:r>
              <a:rPr lang="fr" sz="1000"/>
              <a:t>      "opacity": 1,</a:t>
            </a:r>
            <a:br>
              <a:rPr lang="fr" sz="1000"/>
            </a:br>
            <a:r>
              <a:rPr lang="fr" sz="1000"/>
              <a:t>      "color": "#ed0606",</a:t>
            </a:r>
            <a:br>
              <a:rPr lang="fr" sz="1000"/>
            </a:br>
            <a:r>
              <a:rPr lang="fr" sz="1000"/>
              <a:t>      "width": 2.525429673798667,</a:t>
            </a:r>
            <a:br>
              <a:rPr lang="fr" sz="1000"/>
            </a:br>
            <a:r>
              <a:rPr lang="fr" sz="1000"/>
              <a:t>      "style": "Dashed",</a:t>
            </a:r>
            <a:br>
              <a:rPr lang="fr" sz="1000"/>
            </a:br>
            <a:r>
              <a:rPr lang="fr" sz="1000"/>
              <a:t>      "dashSize": 0.2877972641178534,</a:t>
            </a:r>
            <a:br>
              <a:rPr lang="fr" sz="1000"/>
            </a:br>
            <a:r>
              <a:rPr lang="fr" sz="1000"/>
              <a:t>      "gapSize": 0.05</a:t>
            </a:r>
            <a:br>
              <a:rPr lang="fr" sz="1000"/>
            </a:br>
            <a:r>
              <a:rPr lang="fr" sz="1000"/>
              <a:t>   },</a:t>
            </a:r>
            <a:br>
              <a:rPr lang="fr" sz="1000"/>
            </a:br>
            <a:r>
              <a:rPr lang="fr" sz="1000"/>
              <a:t>   "faces":[  </a:t>
            </a:r>
            <a:br>
              <a:rPr lang="fr" sz="1000"/>
            </a:br>
            <a:r>
              <a:rPr lang="fr" sz="1000"/>
              <a:t>      {  </a:t>
            </a:r>
            <a:br>
              <a:rPr lang="fr" sz="1000"/>
            </a:br>
            <a:r>
              <a:rPr lang="fr" sz="1000"/>
              <a:t>         "opacity": 1,</a:t>
            </a:r>
            <a:br>
              <a:rPr lang="fr" sz="1000"/>
            </a:br>
            <a:r>
              <a:rPr lang="fr" sz="1000"/>
              <a:t>         "color":"#dadeda",</a:t>
            </a:r>
            <a:br>
              <a:rPr lang="fr" sz="1000"/>
            </a:br>
            <a:r>
              <a:rPr lang="fr" sz="1000"/>
              <a:t>         "emissive":"#938383",</a:t>
            </a:r>
            <a:br>
              <a:rPr lang="fr" sz="1000"/>
            </a:br>
            <a:r>
              <a:rPr lang="fr" sz="1000"/>
              <a:t>         "specular":"#111111",</a:t>
            </a:r>
            <a:br>
              <a:rPr lang="fr" sz="1000"/>
            </a:br>
            <a:r>
              <a:rPr lang="fr" sz="1000"/>
              <a:t>         "shininess":67.34479130129779,</a:t>
            </a:r>
            <a:br>
              <a:rPr lang="fr" sz="1000"/>
            </a:br>
            <a:r>
              <a:rPr lang="fr" sz="1000"/>
              <a:t>         "texture":"./textures/bricks.jpg",</a:t>
            </a:r>
            <a:br>
              <a:rPr lang="fr" sz="1000"/>
            </a:br>
            <a:r>
              <a:rPr lang="fr" sz="1000"/>
              <a:t>         "textureRepeat":0.374991231146966</a:t>
            </a:r>
            <a:br>
              <a:rPr lang="fr" sz="1000"/>
            </a:br>
            <a:r>
              <a:rPr lang="fr" sz="1000"/>
              <a:t>      }</a:t>
            </a:r>
            <a:br>
              <a:rPr lang="fr" sz="1000"/>
            </a:br>
            <a:r>
              <a:rPr lang="fr" sz="1000"/>
              <a:t>   ]</a:t>
            </a:r>
            <a:br>
              <a:rPr lang="fr" sz="1000"/>
            </a:br>
            <a:r>
              <a:rPr lang="fr" sz="1000"/>
              <a:t>}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59" name="Shape 259"/>
          <p:cNvSpPr txBox="1"/>
          <p:nvPr/>
        </p:nvSpPr>
        <p:spPr>
          <a:xfrm>
            <a:off x="4935025" y="-125"/>
            <a:ext cx="3088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{</a:t>
            </a:r>
            <a:br>
              <a:rPr lang="fr" sz="1000"/>
            </a:br>
            <a:r>
              <a:rPr lang="fr" sz="1000"/>
              <a:t>  "edges": {</a:t>
            </a:r>
            <a:br>
              <a:rPr lang="fr" sz="1000"/>
            </a:br>
            <a:r>
              <a:rPr lang="fr" sz="1000"/>
              <a:t>    "opacity": 1,</a:t>
            </a:r>
            <a:br>
              <a:rPr lang="fr" sz="1000"/>
            </a:br>
            <a:r>
              <a:rPr lang="fr" sz="1000"/>
              <a:t>    "color": "#000000",</a:t>
            </a:r>
            <a:br>
              <a:rPr lang="fr" sz="1000"/>
            </a:br>
            <a:r>
              <a:rPr lang="fr" sz="1000"/>
              <a:t>    "width": 0.5050859347597334,</a:t>
            </a:r>
            <a:br>
              <a:rPr lang="fr" sz="1000"/>
            </a:br>
            <a:r>
              <a:rPr lang="fr" sz="1000"/>
              <a:t>    "style": "Continuous"</a:t>
            </a:r>
            <a:br>
              <a:rPr lang="fr" sz="1000"/>
            </a:br>
            <a:r>
              <a:rPr lang="fr" sz="1000"/>
              <a:t>  },</a:t>
            </a:r>
            <a:br>
              <a:rPr lang="fr" sz="1000"/>
            </a:br>
            <a:r>
              <a:rPr lang="fr" sz="1000"/>
              <a:t>  "faces": [</a:t>
            </a:r>
            <a:br>
              <a:rPr lang="fr" sz="1000"/>
            </a:br>
            <a:r>
              <a:rPr lang="fr" sz="1000"/>
              <a:t>     {</a:t>
            </a:r>
            <a:br>
              <a:rPr lang="fr" sz="1000"/>
            </a:br>
            <a:r>
              <a:rPr lang="fr" sz="1000"/>
              <a:t>      "name": "Tower1_Tower",</a:t>
            </a:r>
            <a:br>
              <a:rPr lang="fr" sz="1000"/>
            </a:br>
            <a:r>
              <a:rPr lang="fr" sz="1000"/>
              <a:t>      "opacity": 1,</a:t>
            </a:r>
            <a:br>
              <a:rPr lang="fr" sz="1000"/>
            </a:br>
            <a:r>
              <a:rPr lang="fr" sz="1000"/>
              <a:t>      "color": "#a06b6b",</a:t>
            </a:r>
            <a:br>
              <a:rPr lang="fr" sz="1000"/>
            </a:br>
            <a:r>
              <a:rPr lang="fr" sz="1000"/>
              <a:t>      "emissive": "#614848",</a:t>
            </a:r>
            <a:br>
              <a:rPr lang="fr" sz="1000"/>
            </a:br>
            <a:r>
              <a:rPr lang="fr" sz="1000"/>
              <a:t>      "specular": "#111111",</a:t>
            </a:r>
            <a:br>
              <a:rPr lang="fr" sz="1000"/>
            </a:br>
            <a:r>
              <a:rPr lang="fr" sz="1000"/>
              <a:t>      "shininess": 31.55357142857143,</a:t>
            </a:r>
            <a:br>
              <a:rPr lang="fr" sz="1000"/>
            </a:br>
            <a:r>
              <a:rPr lang="fr" sz="1000"/>
              <a:t>      "texture": "./textures/bricks.jpg",</a:t>
            </a:r>
            <a:br>
              <a:rPr lang="fr" sz="1000"/>
            </a:br>
            <a:r>
              <a:rPr lang="fr" sz="1000"/>
              <a:t>      "textureRepeat": 0.1</a:t>
            </a:r>
            <a:br>
              <a:rPr lang="fr" sz="1000"/>
            </a:br>
            <a:r>
              <a:rPr lang="fr" sz="1000"/>
              <a:t>    },</a:t>
            </a:r>
            <a:br>
              <a:rPr lang="fr" sz="1000"/>
            </a:br>
            <a:r>
              <a:rPr lang="fr" sz="1000"/>
              <a:t>    {</a:t>
            </a:r>
            <a:br>
              <a:rPr lang="fr" sz="1000"/>
            </a:br>
            <a:r>
              <a:rPr lang="fr" sz="1000"/>
              <a:t>      "name": "Tower1_window",</a:t>
            </a:r>
            <a:br>
              <a:rPr lang="fr" sz="1000"/>
            </a:br>
            <a:r>
              <a:rPr lang="fr" sz="1000"/>
              <a:t>      "opacity": 1,</a:t>
            </a:r>
            <a:br>
              <a:rPr lang="fr" sz="1000"/>
            </a:br>
            <a:r>
              <a:rPr lang="fr" sz="1000"/>
              <a:t>      "color": "#ffffff",</a:t>
            </a:r>
            <a:br>
              <a:rPr lang="fr" sz="1000"/>
            </a:br>
            <a:r>
              <a:rPr lang="fr" sz="1000"/>
              <a:t>      "emissive": "#d4a9a9",</a:t>
            </a:r>
            <a:br>
              <a:rPr lang="fr" sz="1000"/>
            </a:br>
            <a:r>
              <a:rPr lang="fr" sz="1000"/>
              <a:t>      "specular": "#f2dbdb",</a:t>
            </a:r>
            <a:br>
              <a:rPr lang="fr" sz="1000"/>
            </a:br>
            <a:r>
              <a:rPr lang="fr" sz="1000"/>
              <a:t>      "shininess": 30,</a:t>
            </a:r>
            <a:br>
              <a:rPr lang="fr" sz="1000"/>
            </a:br>
            <a:r>
              <a:rPr lang="fr" sz="1000"/>
              <a:t>      "texture": "./textures/glass.png",</a:t>
            </a:r>
            <a:br>
              <a:rPr lang="fr" sz="1000"/>
            </a:br>
            <a:r>
              <a:rPr lang="fr" sz="1000"/>
              <a:t>      "textureRepeat": 1.5901250000000002</a:t>
            </a:r>
            <a:br>
              <a:rPr lang="fr" sz="1000"/>
            </a:br>
            <a:r>
              <a:rPr lang="fr" sz="1000"/>
              <a:t>    }</a:t>
            </a:r>
            <a:r>
              <a:rPr lang="fr" sz="1000"/>
              <a:t>,</a:t>
            </a:r>
            <a:br>
              <a:rPr lang="fr" sz="1000"/>
            </a:br>
            <a:r>
              <a:rPr lang="fr" sz="1000"/>
              <a:t>    {</a:t>
            </a:r>
            <a:br>
              <a:rPr lang="fr" sz="1000"/>
            </a:br>
            <a:r>
              <a:rPr lang="fr" sz="1000"/>
              <a:t>     ...</a:t>
            </a:r>
            <a:br>
              <a:rPr lang="fr" sz="1000"/>
            </a:br>
            <a:r>
              <a:rPr lang="fr" sz="1000"/>
              <a:t>    }</a:t>
            </a:r>
            <a:br>
              <a:rPr lang="fr" sz="1000"/>
            </a:br>
            <a:r>
              <a:rPr lang="fr" sz="1000"/>
              <a:t>  ]</a:t>
            </a:r>
            <a:br>
              <a:rPr lang="fr" sz="1000"/>
            </a:br>
            <a:r>
              <a:rPr lang="fr" sz="1000"/>
              <a:t>}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0" name="Shape 260"/>
          <p:cNvSpPr txBox="1"/>
          <p:nvPr/>
        </p:nvSpPr>
        <p:spPr>
          <a:xfrm>
            <a:off x="2555550" y="1893225"/>
            <a:ext cx="14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/>
              <a:t>GENERIC STYLE</a:t>
            </a:r>
            <a:endParaRPr b="1" sz="1200" u="sng"/>
          </a:p>
        </p:txBody>
      </p:sp>
      <p:sp>
        <p:nvSpPr>
          <p:cNvPr id="261" name="Shape 261"/>
          <p:cNvSpPr txBox="1"/>
          <p:nvPr/>
        </p:nvSpPr>
        <p:spPr>
          <a:xfrm>
            <a:off x="6644900" y="70225"/>
            <a:ext cx="128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/>
              <a:t>COMPLEX</a:t>
            </a:r>
            <a:r>
              <a:rPr b="1" lang="fr" sz="1200" u="sng"/>
              <a:t> STYLE</a:t>
            </a:r>
            <a:endParaRPr b="1" sz="1200" u="sn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55650" y="1476550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tool created should be usable on any example containing a 3D object on an instance of the globe.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of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classes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ModelLoader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Symbolizer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LayerManager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 of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example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VibesTest.js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(linked to the HTML document) to call the previous classes.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8" name="Shape 268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Architecture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50" y="2131000"/>
            <a:ext cx="6615250" cy="16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to loads different sorts of 3D objects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functions :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the 3D object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a group of meshes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internal methods to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the object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iTowns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object (and its edges)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stored in attribute model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Architecture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ModelLoader.js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928" y="1511950"/>
            <a:ext cx="1961250" cy="21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252700" y="2592525"/>
            <a:ext cx="1946700" cy="2190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0" y="1480475"/>
            <a:ext cx="42555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class carries all the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stylization functionalities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3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Architecture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Symbolizer</a:t>
            </a: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6407" r="6416" t="0"/>
          <a:stretch/>
        </p:blipFill>
        <p:spPr>
          <a:xfrm>
            <a:off x="268500" y="2592525"/>
            <a:ext cx="1914525" cy="222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Shape 286"/>
          <p:cNvGrpSpPr/>
          <p:nvPr/>
        </p:nvGrpSpPr>
        <p:grpSpPr>
          <a:xfrm>
            <a:off x="4284375" y="136575"/>
            <a:ext cx="4691725" cy="2525740"/>
            <a:chOff x="4179325" y="76200"/>
            <a:chExt cx="4691725" cy="2525740"/>
          </a:xfrm>
        </p:grpSpPr>
        <p:grpSp>
          <p:nvGrpSpPr>
            <p:cNvPr id="287" name="Shape 287"/>
            <p:cNvGrpSpPr/>
            <p:nvPr/>
          </p:nvGrpSpPr>
          <p:grpSpPr>
            <a:xfrm>
              <a:off x="4179325" y="76200"/>
              <a:ext cx="4691725" cy="2525740"/>
              <a:chOff x="4179325" y="0"/>
              <a:chExt cx="4691725" cy="2585200"/>
            </a:xfrm>
          </p:grpSpPr>
          <p:pic>
            <p:nvPicPr>
              <p:cNvPr id="288" name="Shape 28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9325" y="0"/>
                <a:ext cx="4691725" cy="2585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Shape 289"/>
              <p:cNvSpPr txBox="1"/>
              <p:nvPr/>
            </p:nvSpPr>
            <p:spPr>
              <a:xfrm>
                <a:off x="4221025" y="2104500"/>
                <a:ext cx="1272900" cy="346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274E13"/>
                    </a:solidFill>
                  </a:rPr>
                  <a:t>Controllers add the general folder</a:t>
                </a:r>
                <a:endParaRPr sz="900">
                  <a:solidFill>
                    <a:srgbClr val="274E13"/>
                  </a:solidFill>
                </a:endParaRPr>
              </a:p>
            </p:txBody>
          </p:sp>
          <p:sp>
            <p:nvSpPr>
              <p:cNvPr id="290" name="Shape 290"/>
              <p:cNvSpPr txBox="1"/>
              <p:nvPr/>
            </p:nvSpPr>
            <p:spPr>
              <a:xfrm>
                <a:off x="6972650" y="0"/>
                <a:ext cx="748800" cy="686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274E13"/>
                    </a:solidFill>
                  </a:rPr>
                  <a:t>Callback :</a:t>
                </a:r>
                <a:endParaRPr sz="900">
                  <a:solidFill>
                    <a:srgbClr val="274E13"/>
                  </a:solidFill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900">
                    <a:solidFill>
                      <a:srgbClr val="274E13"/>
                    </a:solidFill>
                  </a:rPr>
                  <a:t>Stylization applied on the whole object</a:t>
                </a:r>
                <a:endParaRPr sz="900">
                  <a:solidFill>
                    <a:srgbClr val="274E13"/>
                  </a:solidFill>
                </a:endParaRPr>
              </a:p>
            </p:txBody>
          </p:sp>
        </p:grpSp>
        <p:sp>
          <p:nvSpPr>
            <p:cNvPr id="291" name="Shape 291"/>
            <p:cNvSpPr/>
            <p:nvPr/>
          </p:nvSpPr>
          <p:spPr>
            <a:xfrm>
              <a:off x="7036850" y="720675"/>
              <a:ext cx="601800" cy="255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Shape 292"/>
          <p:cNvGrpSpPr/>
          <p:nvPr/>
        </p:nvGrpSpPr>
        <p:grpSpPr>
          <a:xfrm>
            <a:off x="4284375" y="2655325"/>
            <a:ext cx="4691725" cy="2416200"/>
            <a:chOff x="4179325" y="2640625"/>
            <a:chExt cx="4691725" cy="2416200"/>
          </a:xfrm>
        </p:grpSpPr>
        <p:pic>
          <p:nvPicPr>
            <p:cNvPr id="293" name="Shape 2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9325" y="2640625"/>
              <a:ext cx="4691725" cy="241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Shape 294"/>
            <p:cNvSpPr txBox="1"/>
            <p:nvPr/>
          </p:nvSpPr>
          <p:spPr>
            <a:xfrm>
              <a:off x="4307900" y="4243222"/>
              <a:ext cx="1272900" cy="33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274E13"/>
                  </a:solidFill>
                </a:rPr>
                <a:t>Controllers add to each folder</a:t>
              </a:r>
              <a:endParaRPr sz="900">
                <a:solidFill>
                  <a:srgbClr val="274E13"/>
                </a:solidFill>
              </a:endParaRPr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6975325" y="2640625"/>
              <a:ext cx="748800" cy="54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274E13"/>
                  </a:solidFill>
                </a:rPr>
                <a:t>Callback :</a:t>
              </a:r>
              <a:endParaRPr sz="900">
                <a:solidFill>
                  <a:srgbClr val="274E13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274E13"/>
                  </a:solidFill>
                </a:rPr>
                <a:t>Stylization applied the windows</a:t>
              </a:r>
              <a:endParaRPr sz="900">
                <a:solidFill>
                  <a:srgbClr val="274E13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7036850" y="3171475"/>
              <a:ext cx="601800" cy="179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/>
              <a:t>‹#›</a:t>
            </a:fld>
            <a:endParaRPr b="1"/>
          </a:p>
        </p:txBody>
      </p:sp>
      <p:sp>
        <p:nvSpPr>
          <p:cNvPr id="298" name="Shape 298"/>
          <p:cNvSpPr txBox="1"/>
          <p:nvPr/>
        </p:nvSpPr>
        <p:spPr>
          <a:xfrm>
            <a:off x="2876775" y="2166575"/>
            <a:ext cx="133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As a whole :</a:t>
            </a:r>
            <a:endParaRPr b="1"/>
          </a:p>
        </p:txBody>
      </p:sp>
      <p:sp>
        <p:nvSpPr>
          <p:cNvPr id="299" name="Shape 299"/>
          <p:cNvSpPr txBox="1"/>
          <p:nvPr/>
        </p:nvSpPr>
        <p:spPr>
          <a:xfrm>
            <a:off x="2637375" y="4521500"/>
            <a:ext cx="157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Mesh by mesh</a:t>
            </a:r>
            <a:r>
              <a:rPr b="1" lang="fr"/>
              <a:t> :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6570200" y="1038875"/>
            <a:ext cx="1984200" cy="3126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 to manage layer and user interface in the project.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interest of this class is to provide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an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similar those we can find in a GIS,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so the user can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manipulate his layers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Architecture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LayerManager</a:t>
            </a: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.js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0" l="7482" r="7490" t="0"/>
          <a:stretch/>
        </p:blipFill>
        <p:spPr>
          <a:xfrm>
            <a:off x="6605100" y="1038875"/>
            <a:ext cx="1914525" cy="31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00" y="2190750"/>
            <a:ext cx="1778425" cy="18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800">
                <a:latin typeface="Amatic SC"/>
                <a:ea typeface="Amatic SC"/>
                <a:cs typeface="Amatic SC"/>
                <a:sym typeface="Amatic SC"/>
              </a:rPr>
              <a:t>Results</a:t>
            </a:r>
            <a:endParaRPr b="1" i="1" sz="4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b="0" l="3956" r="0" t="8709"/>
          <a:stretch/>
        </p:blipFill>
        <p:spPr>
          <a:xfrm>
            <a:off x="4576675" y="0"/>
            <a:ext cx="4567325" cy="44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4575350" y="4557950"/>
            <a:ext cx="1657800" cy="585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BASIC FUNCTIONALITIES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5971200" y="4557875"/>
            <a:ext cx="21714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196500" y="1499175"/>
            <a:ext cx="348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Possibility to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a 3D object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iTowns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OBJLoader</a:t>
            </a:r>
            <a:endParaRPr i="1"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 to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dynamically modify the stylization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Javascript library dat.GUI</a:t>
            </a:r>
            <a:endParaRPr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Possibility to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and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a style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.VIBES file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JSON file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Basic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25" name="Shape 325" title="basic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775" y="926500"/>
            <a:ext cx="4387322" cy="329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800">
                <a:latin typeface="Amatic SC"/>
                <a:ea typeface="Amatic SC"/>
                <a:cs typeface="Amatic SC"/>
                <a:sym typeface="Amatic SC"/>
              </a:rPr>
              <a:t>Introduction</a:t>
            </a:r>
            <a:endParaRPr b="1" i="1" sz="48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4595400" y="0"/>
            <a:ext cx="4548600" cy="4445700"/>
            <a:chOff x="4595400" y="0"/>
            <a:chExt cx="4548600" cy="4445700"/>
          </a:xfrm>
        </p:grpSpPr>
        <p:sp>
          <p:nvSpPr>
            <p:cNvPr id="76" name="Shape 76"/>
            <p:cNvSpPr/>
            <p:nvPr/>
          </p:nvSpPr>
          <p:spPr>
            <a:xfrm>
              <a:off x="4595400" y="0"/>
              <a:ext cx="4548600" cy="4445700"/>
            </a:xfrm>
            <a:prstGeom prst="rect">
              <a:avLst/>
            </a:prstGeom>
            <a:solidFill>
              <a:srgbClr val="00060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" name="Shape 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5150" y="1295400"/>
              <a:ext cx="4246450" cy="2451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Shape 78"/>
          <p:cNvSpPr/>
          <p:nvPr/>
        </p:nvSpPr>
        <p:spPr>
          <a:xfrm>
            <a:off x="4575350" y="4557950"/>
            <a:ext cx="1272900" cy="585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PRESENTATION PROJECT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5565875" y="4557875"/>
            <a:ext cx="12729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SCRUM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556475" y="4557875"/>
            <a:ext cx="13335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ANALYSIS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7604575" y="4557950"/>
            <a:ext cx="14364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STYLE DEFINITION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517350" y="1637725"/>
            <a:ext cx="3366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 management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Geolocation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Layer movements and transformations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Stylization</a:t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Edge stylization</a:t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Face stylization</a:t>
            </a:r>
            <a:endParaRPr sz="1400">
              <a:solidFill>
                <a:srgbClr val="6A737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4567375" y="1637725"/>
            <a:ext cx="3735300" cy="29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lang="fr" sz="2400"/>
              <a:t>Environment</a:t>
            </a:r>
            <a:endParaRPr sz="2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434343"/>
                </a:solidFill>
              </a:rPr>
              <a:t>Lights</a:t>
            </a:r>
            <a:endParaRPr>
              <a:solidFill>
                <a:srgbClr val="434343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434343"/>
                </a:solidFill>
              </a:rPr>
              <a:t>Shadows</a:t>
            </a:r>
            <a:endParaRPr>
              <a:solidFill>
                <a:srgbClr val="434343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434343"/>
                </a:solidFill>
              </a:rPr>
              <a:t>Camera</a:t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lang="fr" sz="2400"/>
              <a:t>Loaders</a:t>
            </a:r>
            <a:endParaRPr sz="2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434343"/>
                </a:solidFill>
              </a:rPr>
              <a:t>OBJ Loader</a:t>
            </a:r>
            <a:endParaRPr>
              <a:solidFill>
                <a:srgbClr val="434343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434343"/>
                </a:solidFill>
              </a:rPr>
              <a:t>BATI3D Loader</a:t>
            </a:r>
            <a:endParaRPr>
              <a:solidFill>
                <a:srgbClr val="434343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-"/>
            </a:pPr>
            <a:r>
              <a:rPr lang="fr">
                <a:solidFill>
                  <a:srgbClr val="434343"/>
                </a:solidFill>
              </a:rPr>
              <a:t>BD TOPO® Loader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387900" y="1220425"/>
            <a:ext cx="3735600" cy="3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parameters to locate the object to stylize.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the chosen position with the sliders on the GUI.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(slight translations, rotations, scaling)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layers directly in the view with check keys.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file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.GIBES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2339000" y="3321150"/>
            <a:ext cx="1575000" cy="15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﻿{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"name":"croutitower",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"coordX":4202000,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"coordY":178000,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"coordZ":4779009,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"rotateX":-3.09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"rotateY":0.85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"rotateZ":-1.63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   "scale":300</a:t>
            </a:r>
            <a:endParaRPr sz="10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}</a:t>
            </a:r>
            <a:endParaRPr sz="1000"/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Geolocation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42" name="Shape 342" title="positions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100" y="10679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EdgesGeometry  → THREE JS LineSegments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Stylization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opacity, color, width,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49" name="Shape 349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 s</a:t>
            </a: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tylization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00" y="3048000"/>
            <a:ext cx="2370726" cy="198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200" y="3048000"/>
            <a:ext cx="2412913" cy="19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950" y="3048000"/>
            <a:ext cx="2724520" cy="19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898500" y="2892000"/>
            <a:ext cx="1684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Continuous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641700" y="2892000"/>
            <a:ext cx="1684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Dashed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6384900" y="2892000"/>
            <a:ext cx="1684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434343"/>
                </a:solidFill>
              </a:rPr>
              <a:t>Sketchy</a:t>
            </a:r>
            <a:endParaRPr b="1" sz="1200">
              <a:solidFill>
                <a:srgbClr val="434343"/>
              </a:solidFill>
            </a:endParaRPr>
          </a:p>
        </p:txBody>
      </p:sp>
      <p:cxnSp>
        <p:nvCxnSpPr>
          <p:cNvPr id="356" name="Shape 356"/>
          <p:cNvCxnSpPr/>
          <p:nvPr/>
        </p:nvCxnSpPr>
        <p:spPr>
          <a:xfrm flipH="1">
            <a:off x="2960325" y="2568300"/>
            <a:ext cx="6102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Shape 357"/>
          <p:cNvCxnSpPr/>
          <p:nvPr/>
        </p:nvCxnSpPr>
        <p:spPr>
          <a:xfrm>
            <a:off x="4188300" y="2401800"/>
            <a:ext cx="22743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Shape 358"/>
          <p:cNvCxnSpPr/>
          <p:nvPr/>
        </p:nvCxnSpPr>
        <p:spPr>
          <a:xfrm>
            <a:off x="4012625" y="2533325"/>
            <a:ext cx="2313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387900" y="1489824"/>
            <a:ext cx="16092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Texture sketch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 stylization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65" name="Shape 365" title="gibes_vibes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150" y="11510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367" name="Shape 367"/>
          <p:cNvCxnSpPr/>
          <p:nvPr/>
        </p:nvCxnSpPr>
        <p:spPr>
          <a:xfrm>
            <a:off x="286625" y="2283700"/>
            <a:ext cx="721200" cy="0"/>
          </a:xfrm>
          <a:prstGeom prst="straightConnector1">
            <a:avLst/>
          </a:prstGeom>
          <a:noFill/>
          <a:ln cap="flat" cmpd="sng" w="28575">
            <a:solidFill>
              <a:srgbClr val="AC114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Shape 368"/>
          <p:cNvSpPr/>
          <p:nvPr/>
        </p:nvSpPr>
        <p:spPr>
          <a:xfrm>
            <a:off x="2163500" y="2191300"/>
            <a:ext cx="1544100" cy="1848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AC1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Shape 369"/>
          <p:cNvCxnSpPr/>
          <p:nvPr/>
        </p:nvCxnSpPr>
        <p:spPr>
          <a:xfrm>
            <a:off x="1386850" y="2279050"/>
            <a:ext cx="49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Shape 370"/>
          <p:cNvSpPr txBox="1"/>
          <p:nvPr/>
        </p:nvSpPr>
        <p:spPr>
          <a:xfrm>
            <a:off x="1997075" y="3004850"/>
            <a:ext cx="5325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286625" y="2422375"/>
            <a:ext cx="7674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Edge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(linear)</a:t>
            </a:r>
            <a:endParaRPr i="1" sz="1000"/>
          </a:p>
        </p:txBody>
      </p:sp>
      <p:sp>
        <p:nvSpPr>
          <p:cNvPr id="372" name="Shape 372"/>
          <p:cNvSpPr txBox="1"/>
          <p:nvPr/>
        </p:nvSpPr>
        <p:spPr>
          <a:xfrm>
            <a:off x="2406225" y="2459450"/>
            <a:ext cx="1151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Rectangle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(planar)</a:t>
            </a:r>
            <a:endParaRPr i="1" sz="1000"/>
          </a:p>
        </p:txBody>
      </p:sp>
      <p:sp>
        <p:nvSpPr>
          <p:cNvPr id="373" name="Shape 373"/>
          <p:cNvSpPr txBox="1"/>
          <p:nvPr/>
        </p:nvSpPr>
        <p:spPr>
          <a:xfrm>
            <a:off x="905900" y="2899400"/>
            <a:ext cx="1683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Shader Materia</a:t>
            </a:r>
            <a:r>
              <a:rPr i="1" lang="fr"/>
              <a:t>l </a:t>
            </a:r>
            <a:r>
              <a:rPr lang="fr"/>
              <a:t>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the rectangle always faces the camera</a:t>
            </a:r>
            <a:endParaRPr b="1" sz="1200"/>
          </a:p>
        </p:txBody>
      </p:sp>
      <p:pic>
        <p:nvPicPr>
          <p:cNvPr id="374" name="Shape 3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62" y="3809025"/>
            <a:ext cx="2704837" cy="1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opacity, color, emissive, specular, shininess</a:t>
            </a:r>
            <a:endParaRPr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MTL stylization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MTLLoader</a:t>
            </a:r>
            <a:endParaRPr i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texturation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TextureLoader</a:t>
            </a:r>
            <a:endParaRPr i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+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Texture repetition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Shader application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ShaderMaterial</a:t>
            </a:r>
            <a:endParaRPr i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Vertex shader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ShaderName_vert.glsl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 shader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ShaderName_frag.glsl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Uniforms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ShaderName_uni.json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(not yet implemented)</a:t>
            </a:r>
            <a:endParaRPr i="1" sz="12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i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Faces s</a:t>
            </a: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tylization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800" y="926300"/>
            <a:ext cx="4350476" cy="32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500" y="177375"/>
            <a:ext cx="608824" cy="60882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4" name="Shape 384"/>
          <p:cNvCxnSpPr>
            <a:stCxn id="383" idx="2"/>
          </p:cNvCxnSpPr>
          <p:nvPr/>
        </p:nvCxnSpPr>
        <p:spPr>
          <a:xfrm>
            <a:off x="5645912" y="786199"/>
            <a:ext cx="1504500" cy="1123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Shape 385"/>
          <p:cNvSpPr txBox="1"/>
          <p:nvPr/>
        </p:nvSpPr>
        <p:spPr>
          <a:xfrm>
            <a:off x="5896250" y="437150"/>
            <a:ext cx="673800" cy="1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glass.png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127175" y="1489800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THREE JS PointLight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Light / symbolizer</a:t>
            </a:r>
            <a:endParaRPr sz="900">
              <a:solidFill>
                <a:srgbClr val="24292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52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Shadows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ShadowMaterial</a:t>
            </a:r>
            <a:endParaRPr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Huge Plane Object near ground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with transparency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shadow/symbolizer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 shadow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position &amp; color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92" name="Shape 392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93" name="Shape 393" title="lightshadow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900" y="970600"/>
            <a:ext cx="4797467" cy="35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87900" y="14136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:</a:t>
            </a:r>
            <a:endParaRPr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object movement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Modification of the camera parameters           </a:t>
            </a: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Longitude  -  Latitude  -  Zoom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points of view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12" y="2951987"/>
            <a:ext cx="2671275" cy="20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125" y="2949121"/>
            <a:ext cx="2671275" cy="20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5">
            <a:alphaModFix/>
          </a:blip>
          <a:srcRect b="0" l="3947" r="0" t="8759"/>
          <a:stretch/>
        </p:blipFill>
        <p:spPr>
          <a:xfrm>
            <a:off x="6267138" y="2947700"/>
            <a:ext cx="2671274" cy="202994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669900" y="2739600"/>
            <a:ext cx="1684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Immersive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717900" y="2739600"/>
            <a:ext cx="1684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Oblique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6842100" y="2739600"/>
            <a:ext cx="1684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</a:rPr>
              <a:t>Global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83100" y="12612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different loaders :</a:t>
            </a:r>
            <a:endParaRPr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 Loader :</a:t>
            </a:r>
            <a:r>
              <a:rPr b="1" lang="fr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npm package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'three-obj-loader'</a:t>
            </a:r>
            <a:endParaRPr i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BATI3D Loader :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itowns-legacy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BDTOPO Loader :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i="1"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Feature2MeshStyle</a:t>
            </a:r>
            <a:endParaRPr i="1" sz="12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Advanced functionalities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Loader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206275" y="2344975"/>
            <a:ext cx="4120500" cy="68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The </a:t>
            </a:r>
            <a:r>
              <a:rPr b="1" lang="fr" sz="1200"/>
              <a:t>BATI3D </a:t>
            </a:r>
            <a:r>
              <a:rPr lang="fr" sz="1200"/>
              <a:t>is an</a:t>
            </a:r>
            <a:r>
              <a:rPr b="1" lang="fr" sz="1200"/>
              <a:t> IGN production</a:t>
            </a:r>
            <a:r>
              <a:rPr lang="fr" sz="1200"/>
              <a:t> that gives the </a:t>
            </a:r>
            <a:r>
              <a:rPr b="1" lang="fr" sz="1200"/>
              <a:t>3D building of France</a:t>
            </a:r>
            <a:r>
              <a:rPr lang="fr" sz="1200"/>
              <a:t> by 500mx500m tile (in the localization where the data exists).</a:t>
            </a:r>
            <a:endParaRPr sz="1200"/>
          </a:p>
        </p:txBody>
      </p:sp>
      <p:sp>
        <p:nvSpPr>
          <p:cNvPr id="415" name="Shape 415"/>
          <p:cNvSpPr txBox="1"/>
          <p:nvPr/>
        </p:nvSpPr>
        <p:spPr>
          <a:xfrm>
            <a:off x="206275" y="3578125"/>
            <a:ext cx="4120500" cy="12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The </a:t>
            </a:r>
            <a:r>
              <a:rPr b="1" lang="fr" sz="1200"/>
              <a:t>BD TOPO®</a:t>
            </a:r>
            <a:r>
              <a:rPr lang="fr" sz="1200"/>
              <a:t> is a </a:t>
            </a:r>
            <a:r>
              <a:rPr b="1" lang="fr" sz="1200"/>
              <a:t>3D vector description of the elements of the territory and its infrastructures</a:t>
            </a:r>
            <a:r>
              <a:rPr lang="fr" sz="1200"/>
              <a:t>, of metric precision, exploitable on scales ranging </a:t>
            </a:r>
            <a:r>
              <a:rPr b="1" lang="fr" sz="1200"/>
              <a:t>from 1: 5 000 to 1: 50 000 </a:t>
            </a:r>
            <a:r>
              <a:rPr lang="fr" sz="1200"/>
              <a:t>.The BD TOPO® is accessible with a WFS flux.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(http://professionnels.ign.fr/bdtopo)</a:t>
            </a:r>
            <a:endParaRPr sz="1000"/>
          </a:p>
        </p:txBody>
      </p:sp>
      <p:pic>
        <p:nvPicPr>
          <p:cNvPr id="416" name="Shape 416" title="bdtopo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800">
                <a:latin typeface="Amatic SC"/>
                <a:ea typeface="Amatic SC"/>
                <a:cs typeface="Amatic SC"/>
                <a:sym typeface="Amatic SC"/>
              </a:rPr>
              <a:t>Tests, CI</a:t>
            </a:r>
            <a:endParaRPr b="1" i="1" sz="4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800">
                <a:latin typeface="Amatic SC"/>
                <a:ea typeface="Amatic SC"/>
                <a:cs typeface="Amatic SC"/>
                <a:sym typeface="Amatic SC"/>
              </a:rPr>
              <a:t>&amp; Deployment</a:t>
            </a:r>
            <a:endParaRPr b="1" i="1" sz="4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29259" l="10672" r="4286" t="8447"/>
          <a:stretch/>
        </p:blipFill>
        <p:spPr>
          <a:xfrm>
            <a:off x="4576675" y="0"/>
            <a:ext cx="4567325" cy="44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>
            <a:off x="4575350" y="4557950"/>
            <a:ext cx="1272900" cy="585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UNIT TESTS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5565875" y="4557875"/>
            <a:ext cx="14256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FUNCTIONAL TESTS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6708875" y="4557875"/>
            <a:ext cx="20700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CONTINUOUS</a:t>
            </a: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 INTEGRATION &amp; DEPLOYMENT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313450" y="1362125"/>
            <a:ext cx="8796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ocha javascript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framework for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BDD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(Behavior Driven Development )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(syntax :describe() it(),beforeEach(), and afterEach()..)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assertion library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Karma 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test runner for JavaScript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can be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integrated with Travis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Unit Tests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432" name="Shape 432"/>
          <p:cNvGrpSpPr/>
          <p:nvPr/>
        </p:nvGrpSpPr>
        <p:grpSpPr>
          <a:xfrm>
            <a:off x="4015246" y="662643"/>
            <a:ext cx="4853621" cy="4019991"/>
            <a:chOff x="4243846" y="662643"/>
            <a:chExt cx="4853621" cy="4019991"/>
          </a:xfrm>
        </p:grpSpPr>
        <p:pic>
          <p:nvPicPr>
            <p:cNvPr id="433" name="Shape 433"/>
            <p:cNvPicPr preferRelativeResize="0"/>
            <p:nvPr/>
          </p:nvPicPr>
          <p:blipFill rotWithShape="1">
            <a:blip r:embed="rId3">
              <a:alphaModFix/>
            </a:blip>
            <a:srcRect b="5320" l="0" r="0" t="0"/>
            <a:stretch/>
          </p:blipFill>
          <p:spPr>
            <a:xfrm>
              <a:off x="4243846" y="2438398"/>
              <a:ext cx="4853621" cy="2244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Shape 434"/>
            <p:cNvPicPr preferRelativeResize="0"/>
            <p:nvPr/>
          </p:nvPicPr>
          <p:blipFill rotWithShape="1">
            <a:blip r:embed="rId4">
              <a:alphaModFix/>
            </a:blip>
            <a:srcRect b="90953" l="0" r="30045" t="0"/>
            <a:stretch/>
          </p:blipFill>
          <p:spPr>
            <a:xfrm>
              <a:off x="4654706" y="662643"/>
              <a:ext cx="4300434" cy="54718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5" name="Shape 435"/>
            <p:cNvCxnSpPr/>
            <p:nvPr/>
          </p:nvCxnSpPr>
          <p:spPr>
            <a:xfrm flipH="1" rot="10800000">
              <a:off x="4384125" y="1569725"/>
              <a:ext cx="11307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Shape 436"/>
            <p:cNvCxnSpPr>
              <a:endCxn id="437" idx="1"/>
            </p:cNvCxnSpPr>
            <p:nvPr/>
          </p:nvCxnSpPr>
          <p:spPr>
            <a:xfrm flipH="1" rot="10800000">
              <a:off x="5523650" y="1395475"/>
              <a:ext cx="303300" cy="18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" name="Shape 438"/>
            <p:cNvCxnSpPr/>
            <p:nvPr/>
          </p:nvCxnSpPr>
          <p:spPr>
            <a:xfrm>
              <a:off x="5515025" y="1577450"/>
              <a:ext cx="1252800" cy="66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7" name="Shape 437"/>
            <p:cNvSpPr/>
            <p:nvPr/>
          </p:nvSpPr>
          <p:spPr>
            <a:xfrm>
              <a:off x="5826950" y="1190275"/>
              <a:ext cx="1033500" cy="410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/>
                <a:t>NodeJs</a:t>
              </a:r>
              <a:endParaRPr b="1"/>
            </a:p>
          </p:txBody>
        </p:sp>
        <p:sp>
          <p:nvSpPr>
            <p:cNvPr id="439" name="Shape 439"/>
            <p:cNvSpPr/>
            <p:nvPr/>
          </p:nvSpPr>
          <p:spPr>
            <a:xfrm>
              <a:off x="6767825" y="1891250"/>
              <a:ext cx="1705200" cy="547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/>
                <a:t>W</a:t>
              </a:r>
              <a:r>
                <a:rPr b="1" lang="fr"/>
                <a:t>eb Browser Firefox,Chrom</a:t>
              </a:r>
              <a:r>
                <a:rPr b="1" lang="fr"/>
                <a:t>e</a:t>
              </a:r>
              <a:r>
                <a:rPr lang="fr"/>
                <a:t>.</a:t>
              </a:r>
              <a:endParaRPr/>
            </a:p>
          </p:txBody>
        </p:sp>
      </p:grpSp>
      <p:sp>
        <p:nvSpPr>
          <p:cNvPr id="440" name="Shape 4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450" y="696825"/>
            <a:ext cx="285750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Presentation of the project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04250" y="15082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one or several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file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(of various formats).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its/their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aspect(s)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a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current style in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VIBES format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existing style to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re-apply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backers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Mathieu Bredif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Sidonie Chistophe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Alexandre Devaux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89" name="Shape 89"/>
          <p:cNvGrpSpPr/>
          <p:nvPr/>
        </p:nvGrpSpPr>
        <p:grpSpPr>
          <a:xfrm>
            <a:off x="5160925" y="2215775"/>
            <a:ext cx="3659225" cy="2756275"/>
            <a:chOff x="5160925" y="2215775"/>
            <a:chExt cx="3659225" cy="2756275"/>
          </a:xfrm>
        </p:grpSpPr>
        <p:pic>
          <p:nvPicPr>
            <p:cNvPr id="90" name="Shape 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0925" y="2532575"/>
              <a:ext cx="3659225" cy="243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 txBox="1"/>
            <p:nvPr/>
          </p:nvSpPr>
          <p:spPr>
            <a:xfrm>
              <a:off x="5160925" y="2215775"/>
              <a:ext cx="36591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300" u="sng">
                  <a:solidFill>
                    <a:srgbClr val="0000FF"/>
                  </a:solidFill>
                  <a:hlinkClick r:id="rId5"/>
                </a:rPr>
                <a:t>Vibes Style Visualisation</a:t>
              </a:r>
              <a:endParaRPr b="1" sz="1300" u="sng">
                <a:solidFill>
                  <a:srgbClr val="0000FF"/>
                </a:solidFill>
                <a:hlinkClick r:id="rId6"/>
              </a:endParaRPr>
            </a:p>
          </p:txBody>
        </p:sp>
      </p:grp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for initial view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for .obj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Drag &amp; Drop, click/selection of object, keyboard move, delete layer, open/close symbolizer, display shadow, folders parameters, save/load style, save position/.GIBES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for BATI3D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load BATI3D, … (same as .obj)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for BDTOPO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load BDTOPO, … (same as .obj)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for camera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parameters value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Functional</a:t>
            </a: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 Tests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4191000" y="3201525"/>
            <a:ext cx="3829800" cy="85050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During the development, a </a:t>
            </a:r>
            <a:r>
              <a:rPr b="1" lang="fr" sz="1200"/>
              <a:t>test protocol</a:t>
            </a:r>
            <a:r>
              <a:rPr lang="fr" sz="1200"/>
              <a:t> was created to make sure that </a:t>
            </a:r>
            <a:r>
              <a:rPr lang="fr" sz="1200"/>
              <a:t>the</a:t>
            </a:r>
            <a:r>
              <a:rPr b="1" lang="fr" sz="1200"/>
              <a:t> </a:t>
            </a:r>
            <a:r>
              <a:rPr b="1" lang="fr" sz="1200"/>
              <a:t>developed</a:t>
            </a:r>
            <a:r>
              <a:rPr lang="fr" sz="1200"/>
              <a:t> </a:t>
            </a:r>
            <a:r>
              <a:rPr b="1" lang="fr" sz="1200"/>
              <a:t>functionalities</a:t>
            </a:r>
            <a:r>
              <a:rPr lang="fr" sz="1200"/>
              <a:t> working well. </a:t>
            </a:r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337425"/>
            <a:ext cx="3593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run with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TravisCI </a:t>
            </a:r>
            <a:endParaRPr b="1"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C9DA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5" name="Shape 455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Continuous Integration  &amp;  </a:t>
            </a: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Deployment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028725"/>
            <a:ext cx="2264650" cy="16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/>
        </p:nvSpPr>
        <p:spPr>
          <a:xfrm>
            <a:off x="4189025" y="1314400"/>
            <a:ext cx="46998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Deployment :</a:t>
            </a:r>
            <a:endParaRPr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 page on itownsresearch: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351C75"/>
                </a:solidFill>
                <a:hlinkClick r:id="rId4"/>
              </a:rPr>
              <a:t>https://itownsresearch.github.io/2018_TSI_vibes/examples/vibesObj.html</a:t>
            </a:r>
            <a:endParaRPr>
              <a:solidFill>
                <a:srgbClr val="351C7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Without node server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publish script </a:t>
            </a:r>
            <a:r>
              <a:rPr lang="fr"/>
              <a:t>(./publish.sh at root folder) </a:t>
            </a:r>
            <a:endParaRPr>
              <a:solidFill>
                <a:srgbClr val="351C7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5">
            <a:alphaModFix/>
          </a:blip>
          <a:srcRect b="12923" l="12452" r="12444" t="13606"/>
          <a:stretch/>
        </p:blipFill>
        <p:spPr>
          <a:xfrm>
            <a:off x="7868100" y="785875"/>
            <a:ext cx="1020600" cy="99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4094450" y="3077425"/>
            <a:ext cx="1475100" cy="6861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arnaudgregoire/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vibes</a:t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4094450" y="4297250"/>
            <a:ext cx="1475100" cy="6861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itownsresearch/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vibes</a:t>
            </a:r>
            <a:endParaRPr/>
          </a:p>
        </p:txBody>
      </p:sp>
      <p:sp>
        <p:nvSpPr>
          <p:cNvPr id="462" name="Shape 462"/>
          <p:cNvSpPr txBox="1"/>
          <p:nvPr/>
        </p:nvSpPr>
        <p:spPr>
          <a:xfrm>
            <a:off x="5981375" y="4297250"/>
            <a:ext cx="879600" cy="6861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build dist</a:t>
            </a:r>
            <a:endParaRPr/>
          </a:p>
        </p:txBody>
      </p:sp>
      <p:cxnSp>
        <p:nvCxnSpPr>
          <p:cNvPr id="463" name="Shape 463"/>
          <p:cNvCxnSpPr>
            <a:stCxn id="461" idx="3"/>
            <a:endCxn id="462" idx="1"/>
          </p:cNvCxnSpPr>
          <p:nvPr/>
        </p:nvCxnSpPr>
        <p:spPr>
          <a:xfrm>
            <a:off x="5569550" y="4640300"/>
            <a:ext cx="4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Shape 464"/>
          <p:cNvSpPr txBox="1"/>
          <p:nvPr/>
        </p:nvSpPr>
        <p:spPr>
          <a:xfrm>
            <a:off x="7272800" y="4297250"/>
            <a:ext cx="1142700" cy="6861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commit dist folder</a:t>
            </a:r>
            <a:endParaRPr/>
          </a:p>
        </p:txBody>
      </p:sp>
      <p:cxnSp>
        <p:nvCxnSpPr>
          <p:cNvPr id="465" name="Shape 465"/>
          <p:cNvCxnSpPr>
            <a:stCxn id="460" idx="2"/>
            <a:endCxn id="461" idx="0"/>
          </p:cNvCxnSpPr>
          <p:nvPr/>
        </p:nvCxnSpPr>
        <p:spPr>
          <a:xfrm>
            <a:off x="4832000" y="3763525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Shape 466"/>
          <p:cNvCxnSpPr>
            <a:stCxn id="462" idx="3"/>
            <a:endCxn id="464" idx="1"/>
          </p:cNvCxnSpPr>
          <p:nvPr/>
        </p:nvCxnSpPr>
        <p:spPr>
          <a:xfrm>
            <a:off x="6860975" y="4640300"/>
            <a:ext cx="4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Shape 467"/>
          <p:cNvSpPr txBox="1"/>
          <p:nvPr/>
        </p:nvSpPr>
        <p:spPr>
          <a:xfrm>
            <a:off x="4869875" y="3853388"/>
            <a:ext cx="595800" cy="3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push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800">
                <a:latin typeface="Amatic SC"/>
                <a:ea typeface="Amatic SC"/>
                <a:cs typeface="Amatic SC"/>
                <a:sym typeface="Amatic SC"/>
              </a:rPr>
              <a:t>Conclusion</a:t>
            </a:r>
            <a:endParaRPr b="1" i="1" sz="4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050" y="0"/>
            <a:ext cx="4557950" cy="44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4575350" y="4557950"/>
            <a:ext cx="1272900" cy="5856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GENERAL REVIEW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5565875" y="4557875"/>
            <a:ext cx="12729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PERSONAL REVIEW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556475" y="4557875"/>
            <a:ext cx="1455000" cy="5856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50000">
                <a:srgbClr val="CFE2F3"/>
              </a:gs>
              <a:gs pos="100000">
                <a:srgbClr val="CFE2F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matic SC"/>
                <a:ea typeface="Amatic SC"/>
                <a:cs typeface="Amatic SC"/>
                <a:sym typeface="Amatic SC"/>
              </a:rPr>
              <a:t>LIMITS &amp; PERSPECTIVES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General review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25" y="1330700"/>
            <a:ext cx="3440225" cy="14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4">
            <a:alphaModFix/>
          </a:blip>
          <a:srcRect b="49497" l="0" r="0" t="0"/>
          <a:stretch/>
        </p:blipFill>
        <p:spPr>
          <a:xfrm>
            <a:off x="5985625" y="3969550"/>
            <a:ext cx="2596575" cy="6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700" y="1203575"/>
            <a:ext cx="2273876" cy="101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Shape 486"/>
          <p:cNvGrpSpPr/>
          <p:nvPr/>
        </p:nvGrpSpPr>
        <p:grpSpPr>
          <a:xfrm>
            <a:off x="1143000" y="2814000"/>
            <a:ext cx="3163500" cy="2242826"/>
            <a:chOff x="1143000" y="2814000"/>
            <a:chExt cx="3163500" cy="2242826"/>
          </a:xfrm>
        </p:grpSpPr>
        <p:pic>
          <p:nvPicPr>
            <p:cNvPr id="487" name="Shape 487"/>
            <p:cNvPicPr preferRelativeResize="0"/>
            <p:nvPr/>
          </p:nvPicPr>
          <p:blipFill rotWithShape="1">
            <a:blip r:embed="rId6">
              <a:alphaModFix/>
            </a:blip>
            <a:srcRect b="7613" l="3846" r="0" t="8809"/>
            <a:stretch/>
          </p:blipFill>
          <p:spPr>
            <a:xfrm>
              <a:off x="1335650" y="3071725"/>
              <a:ext cx="2854874" cy="198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Shape 488"/>
            <p:cNvSpPr txBox="1"/>
            <p:nvPr/>
          </p:nvSpPr>
          <p:spPr>
            <a:xfrm>
              <a:off x="1143000" y="2814000"/>
              <a:ext cx="31635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u="sng">
                  <a:solidFill>
                    <a:srgbClr val="0366D6"/>
                  </a:solidFill>
                  <a:hlinkClick r:id="rId7"/>
                </a:rPr>
                <a:t>https://github.com/itownsResearch/2018_TSI_vibes</a:t>
              </a:r>
              <a:endParaRPr/>
            </a:p>
          </p:txBody>
        </p:sp>
      </p:grpSp>
      <p:pic>
        <p:nvPicPr>
          <p:cNvPr id="489" name="Shape 489"/>
          <p:cNvPicPr preferRelativeResize="0"/>
          <p:nvPr/>
        </p:nvPicPr>
        <p:blipFill rotWithShape="1">
          <a:blip r:embed="rId8">
            <a:alphaModFix/>
          </a:blip>
          <a:srcRect b="34464" l="0" r="0" t="29935"/>
          <a:stretch/>
        </p:blipFill>
        <p:spPr>
          <a:xfrm>
            <a:off x="5311775" y="2711675"/>
            <a:ext cx="1927225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Personal </a:t>
            </a: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review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496" name="Shape 496"/>
          <p:cNvGrpSpPr/>
          <p:nvPr/>
        </p:nvGrpSpPr>
        <p:grpSpPr>
          <a:xfrm>
            <a:off x="526775" y="1859935"/>
            <a:ext cx="7984912" cy="2215315"/>
            <a:chOff x="526775" y="2012335"/>
            <a:chExt cx="7984912" cy="2215315"/>
          </a:xfrm>
        </p:grpSpPr>
        <p:grpSp>
          <p:nvGrpSpPr>
            <p:cNvPr id="497" name="Shape 497"/>
            <p:cNvGrpSpPr/>
            <p:nvPr/>
          </p:nvGrpSpPr>
          <p:grpSpPr>
            <a:xfrm>
              <a:off x="692524" y="2012335"/>
              <a:ext cx="7819163" cy="1675477"/>
              <a:chOff x="1032200" y="2298175"/>
              <a:chExt cx="7473156" cy="1389400"/>
            </a:xfrm>
          </p:grpSpPr>
          <p:sp>
            <p:nvSpPr>
              <p:cNvPr id="498" name="Shape 498"/>
              <p:cNvSpPr/>
              <p:nvPr/>
            </p:nvSpPr>
            <p:spPr>
              <a:xfrm>
                <a:off x="1032200" y="315752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2129900" y="315752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3227588" y="318207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4325300" y="318207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5423000" y="315752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6520700" y="315752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7630731" y="3182075"/>
                <a:ext cx="548700" cy="505500"/>
              </a:xfrm>
              <a:prstGeom prst="ellipse">
                <a:avLst/>
              </a:prstGeom>
              <a:solidFill>
                <a:srgbClr val="FCE5C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1208600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2275400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3418400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4485200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5552000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6695000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7831256" y="2298175"/>
                <a:ext cx="674100" cy="686100"/>
              </a:xfrm>
              <a:prstGeom prst="cloudCallout">
                <a:avLst>
                  <a:gd fmla="val -20833" name="adj1"/>
                  <a:gd fmla="val 62500" name="adj2"/>
                </a:avLst>
              </a:prstGeom>
              <a:solidFill>
                <a:srgbClr val="D9EAD3"/>
              </a:solidFill>
              <a:ln cap="flat" cmpd="sng" w="9525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2" name="Shape 512"/>
            <p:cNvSpPr txBox="1"/>
            <p:nvPr/>
          </p:nvSpPr>
          <p:spPr>
            <a:xfrm>
              <a:off x="526775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Houssem Adouni</a:t>
              </a:r>
              <a:endParaRPr sz="1200"/>
            </a:p>
          </p:txBody>
        </p:sp>
        <p:sp>
          <p:nvSpPr>
            <p:cNvPr id="513" name="Shape 513"/>
            <p:cNvSpPr txBox="1"/>
            <p:nvPr/>
          </p:nvSpPr>
          <p:spPr>
            <a:xfrm>
              <a:off x="1669775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El-Hadi Bouchaour</a:t>
              </a:r>
              <a:endParaRPr sz="1200"/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2812775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Arnaud Grégoire</a:t>
              </a:r>
              <a:endParaRPr sz="1200"/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996175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Rose Mathelier</a:t>
              </a:r>
              <a:endParaRPr sz="1200"/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5098775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Laurie Nino</a:t>
              </a:r>
              <a:endParaRPr sz="1200"/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6267750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Adel Ouhabi</a:t>
              </a:r>
              <a:endParaRPr sz="1200"/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7430950" y="3694250"/>
              <a:ext cx="93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Ludivine Schlegel</a:t>
              </a:r>
              <a:endParaRPr sz="120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387900" y="14336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Challenges :</a:t>
            </a:r>
            <a:endParaRPr sz="1400" u="sng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Sketchy stylization not optimized because of near/far problems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Shadows visual aspect perfectible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Perspectives</a:t>
            </a:r>
            <a:r>
              <a:rPr lang="fr" sz="1400" u="sng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Apply shaders on faces for a personalized stylization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Add new loaders for different formats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Write more unit tests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387900" y="3818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Limits and perspectives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6736450" y="1521600"/>
            <a:ext cx="1179300" cy="1170000"/>
          </a:xfrm>
          <a:prstGeom prst="noSmoking">
            <a:avLst>
              <a:gd fmla="val 18750" name="adj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6736450" y="3454900"/>
            <a:ext cx="1396800" cy="6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ctrTitle"/>
          </p:nvPr>
        </p:nvSpPr>
        <p:spPr>
          <a:xfrm>
            <a:off x="1485825" y="827425"/>
            <a:ext cx="6183900" cy="19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i="1" lang="fr" sz="48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Thanks for attention</a:t>
            </a:r>
            <a:endParaRPr b="1" i="1" sz="48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50" y="2636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200" y="-20050"/>
            <a:ext cx="1010800" cy="4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00" y="-20050"/>
            <a:ext cx="776200" cy="1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Summary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Project management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Analysis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Process and architecture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Results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Tests, integration and deployment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Conclusion</a:t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SCRUM methodology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87900" y="1489825"/>
            <a:ext cx="3552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 by a group of seven student from ENSG-TSI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Houssem Adouni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El-Hadi Bouchaour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Arnaud Grégoire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Rose Mathelier </a:t>
            </a:r>
            <a:r>
              <a:rPr i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(Scrum Master)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Laurie Nino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Adel Ouhabi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Ludivine Schlegel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872050" y="1489825"/>
            <a:ext cx="3552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 tools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00" y="2094800"/>
            <a:ext cx="1928975" cy="7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25" y="2334175"/>
            <a:ext cx="1957275" cy="7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646" y="3024196"/>
            <a:ext cx="1393200" cy="13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50" y="3295650"/>
            <a:ext cx="2076375" cy="7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979050" y="1089850"/>
            <a:ext cx="1791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sprints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sprint = 1 week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327583" y="50486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SCRUM methodology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9" name="Shape 119"/>
          <p:cNvSpPr/>
          <p:nvPr/>
        </p:nvSpPr>
        <p:spPr>
          <a:xfrm rot="-984884">
            <a:off x="6606467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 flipH="1" rot="984884">
            <a:off x="5572853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 rot="-984884">
            <a:off x="4546204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flipH="1" rot="984884">
            <a:off x="3515559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 rot="-984884">
            <a:off x="2493038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AC1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 flipH="1" rot="984884">
            <a:off x="1462382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AC1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 rot="-984884">
            <a:off x="439861" y="33273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AC1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Shape 126"/>
          <p:cNvGrpSpPr/>
          <p:nvPr/>
        </p:nvGrpSpPr>
        <p:grpSpPr>
          <a:xfrm>
            <a:off x="1687115" y="3388163"/>
            <a:ext cx="1712700" cy="1230715"/>
            <a:chOff x="2114740" y="2543425"/>
            <a:chExt cx="1712700" cy="1230715"/>
          </a:xfrm>
        </p:grpSpPr>
        <p:sp>
          <p:nvSpPr>
            <p:cNvPr id="127" name="Shape 127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AC11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Architecture set-up Save/Load                    Style format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3737515" y="3388163"/>
            <a:ext cx="1712700" cy="1230715"/>
            <a:chOff x="4165140" y="2543425"/>
            <a:chExt cx="1712700" cy="1230715"/>
          </a:xfrm>
        </p:grpSpPr>
        <p:sp>
          <p:nvSpPr>
            <p:cNvPr id="133" name="Shape 133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BATI3</a:t>
              </a: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                      Object  geolocation    Layer management</a:t>
              </a:r>
              <a:endParaRPr b="1" sz="1000">
                <a:solidFill>
                  <a:srgbClr val="5E5E5E"/>
                </a:solidFill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49770" y="2066307"/>
            <a:ext cx="1712700" cy="1246754"/>
            <a:chOff x="1072790" y="1221570"/>
            <a:chExt cx="1712700" cy="1246754"/>
          </a:xfrm>
        </p:grpSpPr>
        <p:sp>
          <p:nvSpPr>
            <p:cNvPr id="139" name="Shape 139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  and  conception CI/CD                                          Basic stylization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AC11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2695515" y="2066307"/>
            <a:ext cx="1712700" cy="1246754"/>
            <a:chOff x="3123140" y="1221570"/>
            <a:chExt cx="1712700" cy="1246754"/>
          </a:xfrm>
        </p:grpSpPr>
        <p:sp>
          <p:nvSpPr>
            <p:cNvPr id="145" name="Shape 145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AC11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Edge  extraction  and stylization                Texture application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Shape 150"/>
          <p:cNvGrpSpPr/>
          <p:nvPr/>
        </p:nvGrpSpPr>
        <p:grpSpPr>
          <a:xfrm>
            <a:off x="4763070" y="2066307"/>
            <a:ext cx="1712700" cy="1246754"/>
            <a:chOff x="5201245" y="1221570"/>
            <a:chExt cx="1712700" cy="1246754"/>
          </a:xfrm>
        </p:grpSpPr>
        <p:sp>
          <p:nvSpPr>
            <p:cNvPr id="151" name="Shape 151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BD Topo                      Sketchy edges Environment </a:t>
              </a:r>
              <a:endParaRPr b="1" sz="1000">
                <a:solidFill>
                  <a:srgbClr val="5E5E5E"/>
                </a:solidFill>
              </a:endParaRPr>
            </a:p>
          </p:txBody>
        </p:sp>
      </p:grpSp>
      <p:grpSp>
        <p:nvGrpSpPr>
          <p:cNvPr id="156" name="Shape 156"/>
          <p:cNvGrpSpPr/>
          <p:nvPr/>
        </p:nvGrpSpPr>
        <p:grpSpPr>
          <a:xfrm>
            <a:off x="5787928" y="3388163"/>
            <a:ext cx="1712700" cy="1230715"/>
            <a:chOff x="6282830" y="2543425"/>
            <a:chExt cx="1712700" cy="1230715"/>
          </a:xfrm>
        </p:grpSpPr>
        <p:sp>
          <p:nvSpPr>
            <p:cNvPr id="157" name="Shape 157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6 - 7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Finalization,  debug, documentation,  reports, presentation</a:t>
              </a:r>
              <a:endParaRPr b="1" sz="1000">
                <a:solidFill>
                  <a:srgbClr val="5E5E5E"/>
                </a:solidFill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Analysis of iTowns and the PLU++ projects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67650" y="13642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iTowns project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have to be included into the architecture of iTowns project.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sorts of development can be carried out in iTowns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new example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based on the existing classes of the core of iTowns.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new functionalities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directly to the core.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2058300" y="3114500"/>
            <a:ext cx="5027400" cy="1675800"/>
            <a:chOff x="2057400" y="3105150"/>
            <a:chExt cx="5027400" cy="1675800"/>
          </a:xfrm>
        </p:grpSpPr>
        <p:pic>
          <p:nvPicPr>
            <p:cNvPr id="169" name="Shape 1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57400" y="3105150"/>
              <a:ext cx="5027400" cy="16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57400" y="3943767"/>
              <a:ext cx="1255775" cy="8371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PLU++</a:t>
            </a: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project :</a:t>
            </a:r>
            <a:endParaRPr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developed in 2016 by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Anouk Vinesse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of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building stylization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Three.js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h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 these are done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Loading an OBJ file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Applying a style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 mesh.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Changing this style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dynamically using a user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 (dat.GUI).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925" y="2600525"/>
            <a:ext cx="4030975" cy="24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Analysis of iTowns and the PLU++ projects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36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Definition of a style</a:t>
            </a:r>
            <a:endParaRPr sz="36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87900" y="1489825"/>
            <a:ext cx="8559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variables</a:t>
            </a:r>
            <a:r>
              <a:rPr lang="fr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book "Semiologie Graphique" written by 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Jacques Bertin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1967,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style is defined as a graphical traduction of an information</a:t>
            </a:r>
            <a:r>
              <a:rPr lang="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20543" l="0" r="0" t="13484"/>
          <a:stretch/>
        </p:blipFill>
        <p:spPr>
          <a:xfrm>
            <a:off x="1704975" y="2823775"/>
            <a:ext cx="6191250" cy="1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255575" y="4678300"/>
            <a:ext cx="55125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 u="sng"/>
              <a:t>https://www.axismaps.com/guide/general/visual-variables/</a:t>
            </a:r>
            <a:endParaRPr sz="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